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88421FF-24C1-400E-8DDE-CFC0879FEF79}">
  <a:tblStyle styleId="{688421FF-24C1-400E-8DDE-CFC0879FEF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d81f7ce41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dd81f7ce41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e1c482b07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e1c482b07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c3cc4dba5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c3cc4dba5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dc3cc4dba5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dc3cc4dba5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dc3cc4dba5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dc3cc4dba5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ae53a980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ae53a980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dafb6013f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dafb6013f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c3cc4dba5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dc3cc4dba5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dc3cc4dba5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dc3cc4dba5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dc3cc4dba5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dc3cc4dba5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ae63403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dae63403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dc3cc4dba5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dc3cc4dba5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de4a8d5b52_16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de4a8d5b52_1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dafb6013f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dafb6013f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dc3cc4dba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dc3cc4dba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d81f7ce41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dd81f7ce41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ae63403e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dae63403e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dd81f7ce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dd81f7ce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d81f7ce41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dd81f7ce41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d81f7ce41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dd81f7ce41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de1c482b07_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de1c482b07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447250"/>
            <a:ext cx="8222100" cy="99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300">
                <a:solidFill>
                  <a:srgbClr val="4C1130"/>
                </a:solidFill>
              </a:rPr>
              <a:t>VisTR</a:t>
            </a:r>
            <a:endParaRPr b="1" sz="6300">
              <a:solidFill>
                <a:srgbClr val="4C1130"/>
              </a:solidFill>
            </a:endParaRPr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811725" y="1536675"/>
            <a:ext cx="7379700" cy="996600"/>
          </a:xfrm>
          <a:prstGeom prst="rect">
            <a:avLst/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End-to-End Video Instance Segmentation with </a:t>
            </a:r>
            <a:r>
              <a:rPr lang="en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Transformers</a:t>
            </a:r>
            <a:endParaRPr sz="4000"/>
          </a:p>
        </p:txBody>
      </p:sp>
      <p:sp>
        <p:nvSpPr>
          <p:cNvPr id="69" name="Google Shape;69;p13"/>
          <p:cNvSpPr txBox="1"/>
          <p:nvPr/>
        </p:nvSpPr>
        <p:spPr>
          <a:xfrm>
            <a:off x="811725" y="2970925"/>
            <a:ext cx="3874200" cy="831300"/>
          </a:xfrm>
          <a:prstGeom prst="rect">
            <a:avLst/>
          </a:prstGeom>
          <a:gradFill>
            <a:gsLst>
              <a:gs pos="0">
                <a:srgbClr val="D4E5F5"/>
              </a:gs>
              <a:gs pos="100000">
                <a:srgbClr val="70A4D5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B4A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B5394"/>
                </a:solidFill>
                <a:latin typeface="Roboto"/>
                <a:ea typeface="Roboto"/>
                <a:cs typeface="Roboto"/>
                <a:sym typeface="Roboto"/>
              </a:rPr>
              <a:t>Authors: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solidFill>
                  <a:srgbClr val="073763"/>
                </a:solidFill>
                <a:latin typeface="Roboto"/>
                <a:ea typeface="Roboto"/>
                <a:cs typeface="Roboto"/>
                <a:sym typeface="Roboto"/>
              </a:rPr>
              <a:t>Yuqing Wang , Zhaoliang Xu , Xinlong Wang, Chunhua Shen, Baoshan Cheng, Hao Shen, Huaxia Xia Meituan</a:t>
            </a:r>
            <a:endParaRPr>
              <a:solidFill>
                <a:srgbClr val="07376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13"/>
          <p:cNvSpPr txBox="1"/>
          <p:nvPr/>
        </p:nvSpPr>
        <p:spPr>
          <a:xfrm>
            <a:off x="4398575" y="4183625"/>
            <a:ext cx="3780000" cy="384900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D9EAD3"/>
                </a:solidFill>
                <a:latin typeface="Roboto"/>
                <a:ea typeface="Roboto"/>
                <a:cs typeface="Roboto"/>
                <a:sym typeface="Roboto"/>
              </a:rPr>
              <a:t>Presented by: Sourav Karmakar, Mahendra Nandi</a:t>
            </a:r>
            <a:endParaRPr sz="1300">
              <a:solidFill>
                <a:srgbClr val="D9EAD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title"/>
          </p:nvPr>
        </p:nvSpPr>
        <p:spPr>
          <a:xfrm>
            <a:off x="2278950" y="29625"/>
            <a:ext cx="4586100" cy="602700"/>
          </a:xfrm>
          <a:prstGeom prst="rect">
            <a:avLst/>
          </a:prstGeom>
          <a:gradFill>
            <a:gsLst>
              <a:gs pos="0">
                <a:srgbClr val="81AEF8"/>
              </a:gs>
              <a:gs pos="100000">
                <a:srgbClr val="1663DF"/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H</a:t>
            </a:r>
            <a:r>
              <a:rPr lang="en" sz="3300"/>
              <a:t>ow does </a:t>
            </a:r>
            <a:r>
              <a:rPr lang="en" sz="3300"/>
              <a:t>VisTR work ?</a:t>
            </a:r>
            <a:endParaRPr sz="3300"/>
          </a:p>
        </p:txBody>
      </p:sp>
      <p:pic>
        <p:nvPicPr>
          <p:cNvPr id="157" name="Google Shape;157;p22"/>
          <p:cNvPicPr preferRelativeResize="0"/>
          <p:nvPr/>
        </p:nvPicPr>
        <p:blipFill rotWithShape="1">
          <a:blip r:embed="rId3">
            <a:alphaModFix/>
          </a:blip>
          <a:srcRect b="3696" l="2731" r="3389" t="10540"/>
          <a:stretch/>
        </p:blipFill>
        <p:spPr>
          <a:xfrm>
            <a:off x="0" y="784425"/>
            <a:ext cx="9170249" cy="435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two main challenges </a:t>
            </a:r>
            <a:endParaRPr/>
          </a:p>
        </p:txBody>
      </p:sp>
      <p:sp>
        <p:nvSpPr>
          <p:cNvPr id="163" name="Google Shape;163;p23"/>
          <p:cNvSpPr txBox="1"/>
          <p:nvPr>
            <p:ph idx="1" type="body"/>
          </p:nvPr>
        </p:nvSpPr>
        <p:spPr>
          <a:xfrm>
            <a:off x="471900" y="2088750"/>
            <a:ext cx="3266400" cy="23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1) </a:t>
            </a:r>
            <a:r>
              <a:rPr b="1" lang="en"/>
              <a:t>How to maintain the </a:t>
            </a:r>
            <a:r>
              <a:rPr b="1" lang="en" u="sng"/>
              <a:t>order of outputs</a:t>
            </a:r>
            <a:r>
              <a:rPr b="1" lang="en"/>
              <a:t>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2) </a:t>
            </a:r>
            <a:r>
              <a:rPr b="1" lang="en"/>
              <a:t>How to obtain the </a:t>
            </a:r>
            <a:r>
              <a:rPr b="1" lang="en" u="sng"/>
              <a:t>mask sequence</a:t>
            </a:r>
            <a:r>
              <a:rPr b="1" lang="en"/>
              <a:t> for each instance out of the Transformer network</a:t>
            </a:r>
            <a:endParaRPr b="1"/>
          </a:p>
        </p:txBody>
      </p:sp>
      <p:sp>
        <p:nvSpPr>
          <p:cNvPr id="164" name="Google Shape;164;p23"/>
          <p:cNvSpPr txBox="1"/>
          <p:nvPr>
            <p:ph idx="2" type="body"/>
          </p:nvPr>
        </p:nvSpPr>
        <p:spPr>
          <a:xfrm>
            <a:off x="4736675" y="2356650"/>
            <a:ext cx="3879600" cy="400200"/>
          </a:xfrm>
          <a:prstGeom prst="rect">
            <a:avLst/>
          </a:prstGeom>
          <a:solidFill>
            <a:srgbClr val="5B0F00"/>
          </a:solidFill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600">
                <a:solidFill>
                  <a:srgbClr val="FFFF00"/>
                </a:solidFill>
              </a:rPr>
              <a:t>  </a:t>
            </a:r>
            <a:r>
              <a:rPr b="1" lang="en" sz="6600">
                <a:solidFill>
                  <a:srgbClr val="FFFF00"/>
                </a:solidFill>
              </a:rPr>
              <a:t>I</a:t>
            </a:r>
            <a:r>
              <a:rPr b="1" lang="en" sz="6600">
                <a:solidFill>
                  <a:srgbClr val="FFFF00"/>
                </a:solidFill>
              </a:rPr>
              <a:t>nstance sequence matching strategy</a:t>
            </a:r>
            <a:endParaRPr b="1" sz="66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u="sng"/>
          </a:p>
        </p:txBody>
      </p:sp>
      <p:sp>
        <p:nvSpPr>
          <p:cNvPr id="165" name="Google Shape;165;p23"/>
          <p:cNvSpPr/>
          <p:nvPr/>
        </p:nvSpPr>
        <p:spPr>
          <a:xfrm>
            <a:off x="3804875" y="2356650"/>
            <a:ext cx="805800" cy="43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3"/>
          <p:cNvSpPr/>
          <p:nvPr/>
        </p:nvSpPr>
        <p:spPr>
          <a:xfrm>
            <a:off x="3834588" y="3876125"/>
            <a:ext cx="805800" cy="43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3"/>
          <p:cNvSpPr txBox="1"/>
          <p:nvPr/>
        </p:nvSpPr>
        <p:spPr>
          <a:xfrm>
            <a:off x="4762250" y="3876125"/>
            <a:ext cx="3854100" cy="400200"/>
          </a:xfrm>
          <a:prstGeom prst="rect">
            <a:avLst/>
          </a:prstGeom>
          <a:solidFill>
            <a:srgbClr val="5B0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F6F677"/>
                </a:solidFill>
                <a:latin typeface="Roboto"/>
                <a:ea typeface="Roboto"/>
                <a:cs typeface="Roboto"/>
                <a:sym typeface="Roboto"/>
              </a:rPr>
              <a:t>   </a:t>
            </a:r>
            <a:r>
              <a:rPr b="1" lang="en">
                <a:solidFill>
                  <a:srgbClr val="F6F677"/>
                </a:solidFill>
                <a:latin typeface="Roboto"/>
                <a:ea typeface="Roboto"/>
                <a:cs typeface="Roboto"/>
                <a:sym typeface="Roboto"/>
              </a:rPr>
              <a:t>Instance sequence segmentation module.</a:t>
            </a:r>
            <a:endParaRPr b="1">
              <a:solidFill>
                <a:srgbClr val="F6F67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>
            <p:ph type="title"/>
          </p:nvPr>
        </p:nvSpPr>
        <p:spPr>
          <a:xfrm>
            <a:off x="2987200" y="41700"/>
            <a:ext cx="3257100" cy="460200"/>
          </a:xfrm>
          <a:prstGeom prst="rect">
            <a:avLst/>
          </a:prstGeom>
          <a:gradFill>
            <a:gsLst>
              <a:gs pos="0">
                <a:srgbClr val="81AEF8"/>
              </a:gs>
              <a:gs pos="100000">
                <a:srgbClr val="1663D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80">
                <a:solidFill>
                  <a:srgbClr val="FFFF00"/>
                </a:solidFill>
              </a:rPr>
              <a:t> </a:t>
            </a:r>
            <a:r>
              <a:rPr lang="en" sz="2580">
                <a:solidFill>
                  <a:srgbClr val="FFFF00"/>
                </a:solidFill>
              </a:rPr>
              <a:t>VisTR Architecture</a:t>
            </a:r>
            <a:endParaRPr sz="2580">
              <a:solidFill>
                <a:srgbClr val="FFFF00"/>
              </a:solidFill>
            </a:endParaRPr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75" y="1747900"/>
            <a:ext cx="9084624" cy="333992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4"/>
          <p:cNvSpPr txBox="1"/>
          <p:nvPr/>
        </p:nvSpPr>
        <p:spPr>
          <a:xfrm>
            <a:off x="3087550" y="460200"/>
            <a:ext cx="305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It contains four main components:</a:t>
            </a:r>
            <a:endParaRPr>
              <a:solidFill>
                <a:srgbClr val="FF0000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24"/>
          <p:cNvSpPr txBox="1"/>
          <p:nvPr/>
        </p:nvSpPr>
        <p:spPr>
          <a:xfrm>
            <a:off x="29675" y="738800"/>
            <a:ext cx="826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Roboto"/>
              <a:buChar char="➔"/>
            </a:pPr>
            <a:r>
              <a:rPr b="1" lang="en">
                <a:solidFill>
                  <a:srgbClr val="FFFF00"/>
                </a:solidFill>
                <a:highlight>
                  <a:srgbClr val="660000"/>
                </a:highlight>
                <a:latin typeface="Roboto"/>
                <a:ea typeface="Roboto"/>
                <a:cs typeface="Roboto"/>
                <a:sym typeface="Roboto"/>
              </a:rPr>
              <a:t> A CNN backbone to extract compact feature representations of multiple frames                               </a:t>
            </a:r>
            <a:endParaRPr b="1">
              <a:solidFill>
                <a:srgbClr val="FFFF00"/>
              </a:solidFill>
              <a:highlight>
                <a:srgbClr val="66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24"/>
          <p:cNvSpPr txBox="1"/>
          <p:nvPr/>
        </p:nvSpPr>
        <p:spPr>
          <a:xfrm>
            <a:off x="29675" y="967088"/>
            <a:ext cx="7985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300"/>
              <a:buFont typeface="Roboto"/>
              <a:buChar char="➔"/>
            </a:pPr>
            <a:r>
              <a:rPr b="1" lang="en" sz="1300">
                <a:solidFill>
                  <a:srgbClr val="FFFF00"/>
                </a:solidFill>
                <a:highlight>
                  <a:srgbClr val="980000"/>
                </a:highlight>
                <a:latin typeface="Roboto"/>
                <a:ea typeface="Roboto"/>
                <a:cs typeface="Roboto"/>
                <a:sym typeface="Roboto"/>
              </a:rPr>
              <a:t> A</a:t>
            </a:r>
            <a:r>
              <a:rPr b="1" lang="en" sz="1300">
                <a:solidFill>
                  <a:srgbClr val="FFFF00"/>
                </a:solidFill>
                <a:highlight>
                  <a:srgbClr val="980000"/>
                </a:highlight>
                <a:latin typeface="Roboto"/>
                <a:ea typeface="Roboto"/>
                <a:cs typeface="Roboto"/>
                <a:sym typeface="Roboto"/>
              </a:rPr>
              <a:t>n encoder-decoder Transformer to model the similarity of pixel-level and instance-level features</a:t>
            </a:r>
            <a:endParaRPr b="1" sz="1300">
              <a:solidFill>
                <a:srgbClr val="FFFF00"/>
              </a:solidFill>
              <a:highlight>
                <a:srgbClr val="9800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24"/>
          <p:cNvSpPr txBox="1"/>
          <p:nvPr/>
        </p:nvSpPr>
        <p:spPr>
          <a:xfrm>
            <a:off x="29675" y="1182150"/>
            <a:ext cx="60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400"/>
              <a:buFont typeface="Roboto"/>
              <a:buChar char="➔"/>
            </a:pPr>
            <a:r>
              <a:rPr b="1" lang="en">
                <a:solidFill>
                  <a:srgbClr val="FFFF00"/>
                </a:solidFill>
                <a:highlight>
                  <a:srgbClr val="5B0F00"/>
                </a:highlight>
                <a:latin typeface="Roboto"/>
                <a:ea typeface="Roboto"/>
                <a:cs typeface="Roboto"/>
                <a:sym typeface="Roboto"/>
              </a:rPr>
              <a:t> A</a:t>
            </a:r>
            <a:r>
              <a:rPr b="1" lang="en">
                <a:solidFill>
                  <a:srgbClr val="FFFF00"/>
                </a:solidFill>
                <a:highlight>
                  <a:srgbClr val="5B0F00"/>
                </a:highlight>
                <a:latin typeface="Roboto"/>
                <a:ea typeface="Roboto"/>
                <a:cs typeface="Roboto"/>
                <a:sym typeface="Roboto"/>
              </a:rPr>
              <a:t>n instance sequence matching module for supervising the model                                                        </a:t>
            </a:r>
            <a:endParaRPr b="1">
              <a:solidFill>
                <a:srgbClr val="FFFF00"/>
              </a:solidFill>
              <a:highlight>
                <a:srgbClr val="5B0F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4"/>
          <p:cNvSpPr txBox="1"/>
          <p:nvPr/>
        </p:nvSpPr>
        <p:spPr>
          <a:xfrm>
            <a:off x="29675" y="1405350"/>
            <a:ext cx="4542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300"/>
              <a:buFont typeface="Roboto"/>
              <a:buChar char="➔"/>
            </a:pPr>
            <a:r>
              <a:rPr b="1" lang="en" sz="1300">
                <a:solidFill>
                  <a:srgbClr val="FFFF00"/>
                </a:solidFill>
                <a:highlight>
                  <a:srgbClr val="85200C"/>
                </a:highlight>
                <a:latin typeface="Roboto"/>
                <a:ea typeface="Roboto"/>
                <a:cs typeface="Roboto"/>
                <a:sym typeface="Roboto"/>
              </a:rPr>
              <a:t> A</a:t>
            </a:r>
            <a:r>
              <a:rPr b="1" lang="en" sz="1300">
                <a:solidFill>
                  <a:srgbClr val="FFFF00"/>
                </a:solidFill>
                <a:highlight>
                  <a:srgbClr val="85200C"/>
                </a:highlight>
                <a:latin typeface="Roboto"/>
                <a:ea typeface="Roboto"/>
                <a:cs typeface="Roboto"/>
                <a:sym typeface="Roboto"/>
              </a:rPr>
              <a:t>nd an instance sequence segmentation module                                                                                       </a:t>
            </a:r>
            <a:endParaRPr b="1" sz="1300">
              <a:solidFill>
                <a:srgbClr val="FFFF00"/>
              </a:solidFill>
              <a:highlight>
                <a:srgbClr val="85200C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>
            <p:ph type="title"/>
          </p:nvPr>
        </p:nvSpPr>
        <p:spPr>
          <a:xfrm>
            <a:off x="3223250" y="554775"/>
            <a:ext cx="2859900" cy="615600"/>
          </a:xfrm>
          <a:prstGeom prst="rect">
            <a:avLst/>
          </a:prstGeom>
          <a:gradFill>
            <a:gsLst>
              <a:gs pos="0">
                <a:srgbClr val="81AEF8"/>
              </a:gs>
              <a:gs pos="100000">
                <a:srgbClr val="1663DF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</a:rPr>
              <a:t>CNN backbone</a:t>
            </a:r>
            <a:endParaRPr>
              <a:solidFill>
                <a:srgbClr val="FFFF00"/>
              </a:solidFill>
            </a:endParaRPr>
          </a:p>
        </p:txBody>
      </p:sp>
      <p:pic>
        <p:nvPicPr>
          <p:cNvPr id="184" name="Google Shape;18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107190" y="3593027"/>
            <a:ext cx="661746" cy="1211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1093816" y="3100892"/>
            <a:ext cx="629593" cy="115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1093816" y="2572394"/>
            <a:ext cx="629593" cy="115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1093816" y="2048572"/>
            <a:ext cx="629593" cy="115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5"/>
          <p:cNvSpPr txBox="1"/>
          <p:nvPr/>
        </p:nvSpPr>
        <p:spPr>
          <a:xfrm>
            <a:off x="4004212" y="3177763"/>
            <a:ext cx="693900" cy="477000"/>
          </a:xfrm>
          <a:prstGeom prst="rect">
            <a:avLst/>
          </a:prstGeom>
          <a:gradFill>
            <a:gsLst>
              <a:gs pos="0">
                <a:srgbClr val="FFCA37"/>
              </a:gs>
              <a:gs pos="100000">
                <a:srgbClr val="AD810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4C1130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CNN</a:t>
            </a:r>
            <a:r>
              <a:rPr lang="en" sz="1900">
                <a:latin typeface="Roboto"/>
                <a:ea typeface="Roboto"/>
                <a:cs typeface="Roboto"/>
                <a:sym typeface="Roboto"/>
              </a:rPr>
              <a:t> 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5"/>
          <p:cNvSpPr txBox="1"/>
          <p:nvPr/>
        </p:nvSpPr>
        <p:spPr>
          <a:xfrm>
            <a:off x="2180425" y="2460538"/>
            <a:ext cx="373200" cy="17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300">
                <a:latin typeface="Roboto"/>
                <a:ea typeface="Roboto"/>
                <a:cs typeface="Roboto"/>
                <a:sym typeface="Roboto"/>
              </a:rPr>
              <a:t>}</a:t>
            </a:r>
            <a:endParaRPr sz="10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5"/>
          <p:cNvSpPr/>
          <p:nvPr/>
        </p:nvSpPr>
        <p:spPr>
          <a:xfrm>
            <a:off x="3345825" y="3369950"/>
            <a:ext cx="107100" cy="1230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5"/>
          <p:cNvSpPr txBox="1"/>
          <p:nvPr/>
        </p:nvSpPr>
        <p:spPr>
          <a:xfrm>
            <a:off x="550650" y="4579200"/>
            <a:ext cx="1774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660000"/>
                </a:solidFill>
                <a:highlight>
                  <a:srgbClr val="CFE2F3"/>
                </a:highlight>
                <a:latin typeface="Roboto"/>
                <a:ea typeface="Roboto"/>
                <a:cs typeface="Roboto"/>
                <a:sym typeface="Roboto"/>
              </a:rPr>
              <a:t>T *  3 *  H</a:t>
            </a:r>
            <a:r>
              <a:rPr lang="en" sz="1500">
                <a:solidFill>
                  <a:srgbClr val="660000"/>
                </a:solidFill>
                <a:highlight>
                  <a:srgbClr val="CFE2F3"/>
                </a:highlight>
                <a:latin typeface="Roboto"/>
                <a:ea typeface="Roboto"/>
                <a:cs typeface="Roboto"/>
                <a:sym typeface="Roboto"/>
              </a:rPr>
              <a:t>。*  W</a:t>
            </a:r>
            <a:r>
              <a:rPr lang="en" sz="1500">
                <a:solidFill>
                  <a:srgbClr val="660000"/>
                </a:solidFill>
                <a:highlight>
                  <a:srgbClr val="CFE2F3"/>
                </a:highlight>
                <a:latin typeface="Roboto"/>
                <a:ea typeface="Roboto"/>
                <a:cs typeface="Roboto"/>
                <a:sym typeface="Roboto"/>
              </a:rPr>
              <a:t>。</a:t>
            </a:r>
            <a:endParaRPr sz="1500">
              <a:solidFill>
                <a:srgbClr val="660000"/>
              </a:solidFill>
              <a:highlight>
                <a:srgbClr val="CFE2F3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25"/>
          <p:cNvSpPr/>
          <p:nvPr/>
        </p:nvSpPr>
        <p:spPr>
          <a:xfrm>
            <a:off x="5489350" y="3354763"/>
            <a:ext cx="107100" cy="1230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7725" y="2620513"/>
            <a:ext cx="782419" cy="873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7538" y="2745274"/>
            <a:ext cx="782419" cy="873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7351" y="2870036"/>
            <a:ext cx="782419" cy="873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7165" y="2994797"/>
            <a:ext cx="782419" cy="873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6978" y="3119559"/>
            <a:ext cx="782419" cy="873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6791" y="3244321"/>
            <a:ext cx="782419" cy="873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6604" y="3369082"/>
            <a:ext cx="782419" cy="873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6418" y="3493844"/>
            <a:ext cx="782419" cy="873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9956" y="3631581"/>
            <a:ext cx="782419" cy="873332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5"/>
          <p:cNvSpPr txBox="1"/>
          <p:nvPr/>
        </p:nvSpPr>
        <p:spPr>
          <a:xfrm>
            <a:off x="6320700" y="1927350"/>
            <a:ext cx="1733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highlight>
                  <a:srgbClr val="00FFFF"/>
                </a:highlight>
                <a:latin typeface="Roboto"/>
                <a:ea typeface="Roboto"/>
                <a:cs typeface="Roboto"/>
                <a:sym typeface="Roboto"/>
              </a:rPr>
              <a:t>Feature maps for each frame</a:t>
            </a:r>
            <a:endParaRPr>
              <a:highlight>
                <a:srgbClr val="00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25"/>
          <p:cNvSpPr txBox="1"/>
          <p:nvPr/>
        </p:nvSpPr>
        <p:spPr>
          <a:xfrm>
            <a:off x="832050" y="1863900"/>
            <a:ext cx="1212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990000"/>
                </a:solidFill>
                <a:highlight>
                  <a:srgbClr val="CFE2F3"/>
                </a:highlight>
                <a:latin typeface="Roboto"/>
                <a:ea typeface="Roboto"/>
                <a:cs typeface="Roboto"/>
                <a:sym typeface="Roboto"/>
              </a:rPr>
              <a:t>Video Clip</a:t>
            </a:r>
            <a:endParaRPr sz="1700">
              <a:solidFill>
                <a:srgbClr val="990000"/>
              </a:solidFill>
              <a:highlight>
                <a:srgbClr val="CFE2F3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4" name="Google Shape;204;p25"/>
          <p:cNvSpPr txBox="1"/>
          <p:nvPr/>
        </p:nvSpPr>
        <p:spPr>
          <a:xfrm>
            <a:off x="6387725" y="4579200"/>
            <a:ext cx="1774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highlight>
                  <a:srgbClr val="00FFFF"/>
                </a:highlight>
                <a:latin typeface="Roboto"/>
                <a:ea typeface="Roboto"/>
                <a:cs typeface="Roboto"/>
                <a:sym typeface="Roboto"/>
              </a:rPr>
              <a:t>T * C * H* W</a:t>
            </a:r>
            <a:endParaRPr sz="2100">
              <a:highlight>
                <a:srgbClr val="00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/>
          <p:nvPr>
            <p:ph type="title"/>
          </p:nvPr>
        </p:nvSpPr>
        <p:spPr>
          <a:xfrm>
            <a:off x="1467550" y="349550"/>
            <a:ext cx="6201900" cy="957000"/>
          </a:xfrm>
          <a:prstGeom prst="rect">
            <a:avLst/>
          </a:prstGeom>
          <a:gradFill>
            <a:gsLst>
              <a:gs pos="0">
                <a:srgbClr val="81AEF8"/>
              </a:gs>
              <a:gs pos="100000">
                <a:srgbClr val="1663DF"/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rgbClr val="FFFF00"/>
                </a:solidFill>
              </a:rPr>
              <a:t>Transformer encoder</a:t>
            </a:r>
            <a:endParaRPr sz="4900">
              <a:solidFill>
                <a:srgbClr val="FFFF00"/>
              </a:solidFill>
            </a:endParaRPr>
          </a:p>
        </p:txBody>
      </p:sp>
      <p:sp>
        <p:nvSpPr>
          <p:cNvPr id="210" name="Google Shape;210;p26"/>
          <p:cNvSpPr txBox="1"/>
          <p:nvPr/>
        </p:nvSpPr>
        <p:spPr>
          <a:xfrm>
            <a:off x="91950" y="1849900"/>
            <a:ext cx="547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❖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1*1 convolution applied to the feature map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26"/>
          <p:cNvSpPr txBox="1"/>
          <p:nvPr/>
        </p:nvSpPr>
        <p:spPr>
          <a:xfrm>
            <a:off x="107850" y="3646725"/>
            <a:ext cx="545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❖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Resulting 2D feature map of size </a:t>
            </a:r>
            <a:r>
              <a:rPr lang="en" sz="1800">
                <a:highlight>
                  <a:srgbClr val="F6F677"/>
                </a:highlight>
                <a:latin typeface="Roboto"/>
                <a:ea typeface="Roboto"/>
                <a:cs typeface="Roboto"/>
                <a:sym typeface="Roboto"/>
              </a:rPr>
              <a:t>d x (T*H*W)</a:t>
            </a:r>
            <a:endParaRPr sz="1800">
              <a:highlight>
                <a:srgbClr val="F6F677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26"/>
          <p:cNvSpPr txBox="1"/>
          <p:nvPr/>
        </p:nvSpPr>
        <p:spPr>
          <a:xfrm>
            <a:off x="107850" y="4108425"/>
            <a:ext cx="5535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❖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Each encoder layer has a multi-head self-attention module and a fully connected feed forward network which is brain of the network.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26"/>
          <p:cNvSpPr txBox="1"/>
          <p:nvPr/>
        </p:nvSpPr>
        <p:spPr>
          <a:xfrm>
            <a:off x="107850" y="2311600"/>
            <a:ext cx="5212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❖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Dimension reduces from </a:t>
            </a:r>
            <a:r>
              <a:rPr lang="en" sz="1800">
                <a:highlight>
                  <a:srgbClr val="F6F677"/>
                </a:highlight>
                <a:latin typeface="Roboto"/>
                <a:ea typeface="Roboto"/>
                <a:cs typeface="Roboto"/>
                <a:sym typeface="Roboto"/>
              </a:rPr>
              <a:t>T x C x H x W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to 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highlight>
                  <a:srgbClr val="F6F677"/>
                </a:highlight>
                <a:latin typeface="Roboto"/>
                <a:ea typeface="Roboto"/>
                <a:cs typeface="Roboto"/>
                <a:sym typeface="Roboto"/>
              </a:rPr>
              <a:t>T x d x H x W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" name="Google Shape;214;p26"/>
          <p:cNvSpPr txBox="1"/>
          <p:nvPr/>
        </p:nvSpPr>
        <p:spPr>
          <a:xfrm>
            <a:off x="91950" y="2970675"/>
            <a:ext cx="5228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❖"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Flattening temporal and spatial dimensions with initial temporal order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5" name="Google Shape;215;p26"/>
          <p:cNvPicPr preferRelativeResize="0"/>
          <p:nvPr/>
        </p:nvPicPr>
        <p:blipFill rotWithShape="1">
          <a:blip r:embed="rId3">
            <a:alphaModFix/>
          </a:blip>
          <a:srcRect b="0" l="3681" r="5631" t="0"/>
          <a:stretch/>
        </p:blipFill>
        <p:spPr>
          <a:xfrm>
            <a:off x="6187725" y="1693350"/>
            <a:ext cx="2956274" cy="288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6"/>
          <p:cNvSpPr/>
          <p:nvPr/>
        </p:nvSpPr>
        <p:spPr>
          <a:xfrm>
            <a:off x="5263450" y="3844213"/>
            <a:ext cx="3238500" cy="1142325"/>
          </a:xfrm>
          <a:custGeom>
            <a:rect b="b" l="l" r="r" t="t"/>
            <a:pathLst>
              <a:path extrusionOk="0" h="45693" w="129540">
                <a:moveTo>
                  <a:pt x="0" y="2864"/>
                </a:moveTo>
                <a:cubicBezTo>
                  <a:pt x="4657" y="2911"/>
                  <a:pt x="21966" y="-3720"/>
                  <a:pt x="27940" y="3147"/>
                </a:cubicBezTo>
                <a:cubicBezTo>
                  <a:pt x="33914" y="10015"/>
                  <a:pt x="21919" y="38707"/>
                  <a:pt x="35842" y="44069"/>
                </a:cubicBezTo>
                <a:cubicBezTo>
                  <a:pt x="49765" y="49431"/>
                  <a:pt x="96567" y="39695"/>
                  <a:pt x="111478" y="35320"/>
                </a:cubicBezTo>
                <a:cubicBezTo>
                  <a:pt x="126389" y="30946"/>
                  <a:pt x="123660" y="20174"/>
                  <a:pt x="125306" y="17822"/>
                </a:cubicBezTo>
                <a:cubicBezTo>
                  <a:pt x="126952" y="15470"/>
                  <a:pt x="121402" y="21256"/>
                  <a:pt x="121355" y="21209"/>
                </a:cubicBezTo>
                <a:cubicBezTo>
                  <a:pt x="121308" y="21162"/>
                  <a:pt x="123660" y="17352"/>
                  <a:pt x="125024" y="17540"/>
                </a:cubicBezTo>
                <a:cubicBezTo>
                  <a:pt x="126388" y="17728"/>
                  <a:pt x="128787" y="21538"/>
                  <a:pt x="129540" y="2233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/>
          <p:nvPr>
            <p:ph type="title"/>
          </p:nvPr>
        </p:nvSpPr>
        <p:spPr>
          <a:xfrm>
            <a:off x="3285750" y="0"/>
            <a:ext cx="5715000" cy="49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60FF"/>
              </a:buClr>
              <a:buSzPts val="1400"/>
              <a:buChar char="❏"/>
            </a:pPr>
            <a:r>
              <a:rPr lang="en" sz="1400">
                <a:solidFill>
                  <a:srgbClr val="0060FF"/>
                </a:solidFill>
              </a:rPr>
              <a:t>Transformer architecture is permutation invariant</a:t>
            </a:r>
            <a:endParaRPr sz="1400">
              <a:solidFill>
                <a:srgbClr val="0060FF"/>
              </a:solidFill>
            </a:endParaRPr>
          </a:p>
        </p:txBody>
      </p:sp>
      <p:sp>
        <p:nvSpPr>
          <p:cNvPr id="222" name="Google Shape;222;p27"/>
          <p:cNvSpPr txBox="1"/>
          <p:nvPr>
            <p:ph idx="1" type="body"/>
          </p:nvPr>
        </p:nvSpPr>
        <p:spPr>
          <a:xfrm>
            <a:off x="50675" y="611925"/>
            <a:ext cx="3162000" cy="1128900"/>
          </a:xfrm>
          <a:prstGeom prst="rect">
            <a:avLst/>
          </a:prstGeom>
          <a:gradFill>
            <a:gsLst>
              <a:gs pos="0">
                <a:srgbClr val="81AEF8"/>
              </a:gs>
              <a:gs pos="100000">
                <a:srgbClr val="1663DF"/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>
                <a:solidFill>
                  <a:srgbClr val="FFFF00"/>
                </a:solidFill>
              </a:rPr>
              <a:t>Temporal and Spatial Encoding</a:t>
            </a:r>
            <a:endParaRPr sz="3000">
              <a:solidFill>
                <a:srgbClr val="FFFF00"/>
              </a:solidFill>
            </a:endParaRPr>
          </a:p>
        </p:txBody>
      </p:sp>
      <p:sp>
        <p:nvSpPr>
          <p:cNvPr id="223" name="Google Shape;223;p27"/>
          <p:cNvSpPr txBox="1"/>
          <p:nvPr/>
        </p:nvSpPr>
        <p:spPr>
          <a:xfrm>
            <a:off x="3294500" y="499800"/>
            <a:ext cx="580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60FF"/>
              </a:buClr>
              <a:buSzPts val="1400"/>
              <a:buFont typeface="Roboto"/>
              <a:buChar char="❏"/>
            </a:pPr>
            <a:r>
              <a:rPr lang="en">
                <a:solidFill>
                  <a:srgbClr val="0060FF"/>
                </a:solidFill>
                <a:latin typeface="Roboto"/>
                <a:ea typeface="Roboto"/>
                <a:cs typeface="Roboto"/>
                <a:sym typeface="Roboto"/>
              </a:rPr>
              <a:t>Segmentation task requires positional information</a:t>
            </a:r>
            <a:endParaRPr>
              <a:solidFill>
                <a:srgbClr val="006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27"/>
          <p:cNvSpPr txBox="1"/>
          <p:nvPr/>
        </p:nvSpPr>
        <p:spPr>
          <a:xfrm>
            <a:off x="3285750" y="900000"/>
            <a:ext cx="5946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60FF"/>
              </a:buClr>
              <a:buSzPts val="1400"/>
              <a:buFont typeface="Roboto"/>
              <a:buChar char="❏"/>
            </a:pPr>
            <a:r>
              <a:rPr lang="en">
                <a:solidFill>
                  <a:srgbClr val="0060FF"/>
                </a:solidFill>
                <a:latin typeface="Roboto"/>
                <a:ea typeface="Roboto"/>
                <a:cs typeface="Roboto"/>
                <a:sym typeface="Roboto"/>
              </a:rPr>
              <a:t>Solution to this is we </a:t>
            </a:r>
            <a:r>
              <a:rPr lang="en">
                <a:solidFill>
                  <a:srgbClr val="0060FF"/>
                </a:solidFill>
                <a:latin typeface="Roboto"/>
                <a:ea typeface="Roboto"/>
                <a:cs typeface="Roboto"/>
                <a:sym typeface="Roboto"/>
              </a:rPr>
              <a:t>supplement the features with fixed positional encodings information that contains the three dimensional(temporal,horizontal and vertical) positional information.</a:t>
            </a:r>
            <a:endParaRPr>
              <a:solidFill>
                <a:srgbClr val="006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27"/>
          <p:cNvSpPr txBox="1"/>
          <p:nvPr/>
        </p:nvSpPr>
        <p:spPr>
          <a:xfrm>
            <a:off x="3302000" y="1946700"/>
            <a:ext cx="580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60FF"/>
              </a:buClr>
              <a:buSzPts val="1400"/>
              <a:buFont typeface="Roboto"/>
              <a:buChar char="❏"/>
            </a:pPr>
            <a:r>
              <a:rPr lang="en">
                <a:solidFill>
                  <a:srgbClr val="0060FF"/>
                </a:solidFill>
                <a:latin typeface="Roboto"/>
                <a:ea typeface="Roboto"/>
                <a:cs typeface="Roboto"/>
                <a:sym typeface="Roboto"/>
              </a:rPr>
              <a:t>Here we adapt positional encoding for </a:t>
            </a:r>
            <a:r>
              <a:rPr lang="en">
                <a:solidFill>
                  <a:srgbClr val="0060FF"/>
                </a:solidFill>
                <a:latin typeface="Roboto"/>
                <a:ea typeface="Roboto"/>
                <a:cs typeface="Roboto"/>
                <a:sym typeface="Roboto"/>
              </a:rPr>
              <a:t>our 3D case.</a:t>
            </a:r>
            <a:endParaRPr>
              <a:solidFill>
                <a:srgbClr val="006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27"/>
          <p:cNvSpPr txBox="1"/>
          <p:nvPr/>
        </p:nvSpPr>
        <p:spPr>
          <a:xfrm>
            <a:off x="3302000" y="2382950"/>
            <a:ext cx="580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60FF"/>
              </a:buClr>
              <a:buSzPts val="1400"/>
              <a:buFont typeface="Roboto"/>
              <a:buChar char="❏"/>
            </a:pPr>
            <a:r>
              <a:rPr lang="en">
                <a:solidFill>
                  <a:srgbClr val="0060FF"/>
                </a:solidFill>
                <a:latin typeface="Roboto"/>
                <a:ea typeface="Roboto"/>
                <a:cs typeface="Roboto"/>
                <a:sym typeface="Roboto"/>
              </a:rPr>
              <a:t>For the coordinates of each dimension we independently use d/3 sine and cosine functions with different frequencies:</a:t>
            </a:r>
            <a:endParaRPr>
              <a:solidFill>
                <a:srgbClr val="006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7" name="Google Shape;227;p27"/>
          <p:cNvPicPr preferRelativeResize="0"/>
          <p:nvPr/>
        </p:nvPicPr>
        <p:blipFill rotWithShape="1">
          <a:blip r:embed="rId3">
            <a:alphaModFix amt="87000"/>
          </a:blip>
          <a:srcRect b="0" l="0" r="0" t="0"/>
          <a:stretch/>
        </p:blipFill>
        <p:spPr>
          <a:xfrm>
            <a:off x="5221950" y="2988688"/>
            <a:ext cx="3321225" cy="579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7"/>
          <p:cNvSpPr txBox="1"/>
          <p:nvPr/>
        </p:nvSpPr>
        <p:spPr>
          <a:xfrm>
            <a:off x="5221950" y="3581138"/>
            <a:ext cx="388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60FF"/>
                </a:solidFill>
                <a:latin typeface="Roboto"/>
                <a:ea typeface="Roboto"/>
                <a:cs typeface="Roboto"/>
                <a:sym typeface="Roboto"/>
              </a:rPr>
              <a:t>where w</a:t>
            </a:r>
            <a:r>
              <a:rPr baseline="-25000" lang="en">
                <a:solidFill>
                  <a:srgbClr val="0060FF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">
                <a:solidFill>
                  <a:srgbClr val="0060FF"/>
                </a:solidFill>
                <a:latin typeface="Roboto"/>
                <a:ea typeface="Roboto"/>
                <a:cs typeface="Roboto"/>
                <a:sym typeface="Roboto"/>
              </a:rPr>
              <a:t>=1/10000</a:t>
            </a:r>
            <a:r>
              <a:rPr baseline="30000" lang="en">
                <a:solidFill>
                  <a:srgbClr val="0060FF"/>
                </a:solidFill>
                <a:latin typeface="Roboto"/>
                <a:ea typeface="Roboto"/>
                <a:cs typeface="Roboto"/>
                <a:sym typeface="Roboto"/>
              </a:rPr>
              <a:t>2k/(d/3)</a:t>
            </a:r>
            <a:r>
              <a:rPr lang="en">
                <a:solidFill>
                  <a:srgbClr val="0060FF"/>
                </a:solidFill>
                <a:latin typeface="Roboto"/>
                <a:ea typeface="Roboto"/>
                <a:cs typeface="Roboto"/>
                <a:sym typeface="Roboto"/>
              </a:rPr>
              <a:t> and pos is the position in the corresponding dimension.</a:t>
            </a:r>
            <a:endParaRPr>
              <a:solidFill>
                <a:srgbClr val="006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7"/>
          <p:cNvSpPr txBox="1"/>
          <p:nvPr/>
        </p:nvSpPr>
        <p:spPr>
          <a:xfrm>
            <a:off x="3356700" y="4127700"/>
            <a:ext cx="580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60FF"/>
              </a:buClr>
              <a:buSzPts val="1400"/>
              <a:buFont typeface="Roboto"/>
              <a:buChar char="❏"/>
            </a:pPr>
            <a:r>
              <a:rPr lang="en">
                <a:solidFill>
                  <a:srgbClr val="0060FF"/>
                </a:solidFill>
                <a:latin typeface="Roboto"/>
                <a:ea typeface="Roboto"/>
                <a:cs typeface="Roboto"/>
                <a:sym typeface="Roboto"/>
              </a:rPr>
              <a:t>The positional encodings of the three dimensions should be concatenated to form the final d channel positional encoding.</a:t>
            </a:r>
            <a:endParaRPr>
              <a:solidFill>
                <a:srgbClr val="006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27"/>
          <p:cNvSpPr txBox="1"/>
          <p:nvPr/>
        </p:nvSpPr>
        <p:spPr>
          <a:xfrm>
            <a:off x="3345950" y="4702475"/>
            <a:ext cx="57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60FF"/>
              </a:buClr>
              <a:buSzPts val="1400"/>
              <a:buFont typeface="Roboto"/>
              <a:buChar char="❏"/>
            </a:pPr>
            <a:r>
              <a:rPr lang="en">
                <a:solidFill>
                  <a:srgbClr val="0060FF"/>
                </a:solidFill>
                <a:latin typeface="Roboto"/>
                <a:ea typeface="Roboto"/>
                <a:cs typeface="Roboto"/>
                <a:sym typeface="Roboto"/>
              </a:rPr>
              <a:t>These encodings are added to the input of each attention layer.</a:t>
            </a:r>
            <a:endParaRPr>
              <a:solidFill>
                <a:srgbClr val="006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1" name="Google Shape;231;p27"/>
          <p:cNvPicPr preferRelativeResize="0"/>
          <p:nvPr/>
        </p:nvPicPr>
        <p:blipFill rotWithShape="1">
          <a:blip r:embed="rId4">
            <a:alphaModFix/>
          </a:blip>
          <a:srcRect b="0" l="0" r="3269" t="0"/>
          <a:stretch/>
        </p:blipFill>
        <p:spPr>
          <a:xfrm>
            <a:off x="0" y="1946700"/>
            <a:ext cx="3285751" cy="2935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/>
          <p:nvPr/>
        </p:nvSpPr>
        <p:spPr>
          <a:xfrm>
            <a:off x="437400" y="204600"/>
            <a:ext cx="8269200" cy="1308300"/>
          </a:xfrm>
          <a:prstGeom prst="rect">
            <a:avLst/>
          </a:prstGeom>
          <a:gradFill>
            <a:gsLst>
              <a:gs pos="0">
                <a:srgbClr val="81AEF8"/>
              </a:gs>
              <a:gs pos="100000">
                <a:srgbClr val="1663DF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3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Why Transformers?</a:t>
            </a:r>
            <a:endParaRPr sz="79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p28"/>
          <p:cNvSpPr txBox="1"/>
          <p:nvPr/>
        </p:nvSpPr>
        <p:spPr>
          <a:xfrm>
            <a:off x="706450" y="2254975"/>
            <a:ext cx="8269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★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Video frames contain richer information than single images [ </a:t>
            </a:r>
            <a:r>
              <a:rPr lang="en">
                <a:highlight>
                  <a:srgbClr val="F6F677"/>
                </a:highlight>
                <a:latin typeface="Roboto"/>
                <a:ea typeface="Roboto"/>
                <a:cs typeface="Roboto"/>
                <a:sym typeface="Roboto"/>
              </a:rPr>
              <a:t>motion patterns and temporal consistency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of instances ] offering useful cues for instance segmentation, and classification.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★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At the same time, the better learned instance features can help tracking of instances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28"/>
          <p:cNvSpPr txBox="1"/>
          <p:nvPr/>
        </p:nvSpPr>
        <p:spPr>
          <a:xfrm>
            <a:off x="690075" y="3317000"/>
            <a:ext cx="8269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Roboto"/>
              <a:buChar char="❖"/>
            </a:pPr>
            <a:r>
              <a:rPr lang="en">
                <a:solidFill>
                  <a:srgbClr val="5B0F00"/>
                </a:solidFill>
                <a:latin typeface="Roboto"/>
                <a:ea typeface="Roboto"/>
                <a:cs typeface="Roboto"/>
                <a:sym typeface="Roboto"/>
              </a:rPr>
              <a:t>Transformers are capable of modeling </a:t>
            </a:r>
            <a:r>
              <a:rPr lang="en">
                <a:solidFill>
                  <a:srgbClr val="5B0F00"/>
                </a:solidFill>
                <a:highlight>
                  <a:srgbClr val="F6F677"/>
                </a:highlight>
                <a:latin typeface="Roboto"/>
                <a:ea typeface="Roboto"/>
                <a:cs typeface="Roboto"/>
                <a:sym typeface="Roboto"/>
              </a:rPr>
              <a:t>long-range dependencies</a:t>
            </a:r>
            <a:r>
              <a:rPr lang="en">
                <a:solidFill>
                  <a:srgbClr val="5B0F00"/>
                </a:solidFill>
                <a:latin typeface="Roboto"/>
                <a:ea typeface="Roboto"/>
                <a:cs typeface="Roboto"/>
                <a:sym typeface="Roboto"/>
              </a:rPr>
              <a:t>, and thus can be naturally applied to video for learning temporal information across multiple frames.</a:t>
            </a:r>
            <a:endParaRPr>
              <a:solidFill>
                <a:srgbClr val="5B0F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5B0F00"/>
              </a:buClr>
              <a:buSzPts val="1400"/>
              <a:buFont typeface="Roboto"/>
              <a:buChar char="❖"/>
            </a:pPr>
            <a:r>
              <a:rPr lang="en">
                <a:solidFill>
                  <a:srgbClr val="5B0F00"/>
                </a:solidFill>
                <a:latin typeface="Roboto"/>
                <a:ea typeface="Roboto"/>
                <a:cs typeface="Roboto"/>
                <a:sym typeface="Roboto"/>
              </a:rPr>
              <a:t> The core mechanism of Transformers, </a:t>
            </a:r>
            <a:r>
              <a:rPr lang="en">
                <a:solidFill>
                  <a:srgbClr val="5B0F00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self-attention</a:t>
            </a:r>
            <a:r>
              <a:rPr lang="en">
                <a:solidFill>
                  <a:srgbClr val="5B0F00"/>
                </a:solidFill>
                <a:latin typeface="Roboto"/>
                <a:ea typeface="Roboto"/>
                <a:cs typeface="Roboto"/>
                <a:sym typeface="Roboto"/>
              </a:rPr>
              <a:t>, is designed to learn and update the features based on all pairwise similarities between them. The above characteristics of Transformers make them great candidates for the VIS task.</a:t>
            </a:r>
            <a:endParaRPr>
              <a:solidFill>
                <a:srgbClr val="5B0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/>
          <p:nvPr>
            <p:ph type="title"/>
          </p:nvPr>
        </p:nvSpPr>
        <p:spPr>
          <a:xfrm>
            <a:off x="3487875" y="16350"/>
            <a:ext cx="2481300" cy="615600"/>
          </a:xfrm>
          <a:prstGeom prst="rect">
            <a:avLst/>
          </a:prstGeom>
          <a:gradFill>
            <a:gsLst>
              <a:gs pos="0">
                <a:srgbClr val="81AEF8"/>
              </a:gs>
              <a:gs pos="100000">
                <a:srgbClr val="1663DF"/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Decoder</a:t>
            </a:r>
            <a:endParaRPr sz="4800"/>
          </a:p>
        </p:txBody>
      </p:sp>
      <p:sp>
        <p:nvSpPr>
          <p:cNvPr id="244" name="Google Shape;244;p29"/>
          <p:cNvSpPr txBox="1"/>
          <p:nvPr/>
        </p:nvSpPr>
        <p:spPr>
          <a:xfrm>
            <a:off x="14850" y="898200"/>
            <a:ext cx="9114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Decodes the top pixel features that can represent the instances of each frame, which is called instance level feature.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29"/>
          <p:cNvSpPr txBox="1"/>
          <p:nvPr/>
        </p:nvSpPr>
        <p:spPr>
          <a:xfrm>
            <a:off x="14850" y="1482925"/>
            <a:ext cx="91143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There are fixed number of input embeddings to query the instance features from pixel features, termed as instance queries.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      Suppose that model decodes </a:t>
            </a: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instances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each frame, then for T frames the instance query number is N= n.T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29"/>
          <p:cNvSpPr txBox="1"/>
          <p:nvPr/>
        </p:nvSpPr>
        <p:spPr>
          <a:xfrm>
            <a:off x="14850" y="2280975"/>
            <a:ext cx="658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instance queries are learned by the model and have the same dimension with the pixel features.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29"/>
          <p:cNvSpPr txBox="1"/>
          <p:nvPr/>
        </p:nvSpPr>
        <p:spPr>
          <a:xfrm>
            <a:off x="0" y="2920663"/>
            <a:ext cx="5087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Taking the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output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of encoder E and N instance queries Q as input, the transformer decoder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outputs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N instance features, denoted by O.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9"/>
          <p:cNvSpPr txBox="1"/>
          <p:nvPr/>
        </p:nvSpPr>
        <p:spPr>
          <a:xfrm>
            <a:off x="14850" y="3809450"/>
            <a:ext cx="663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overall predictions follow the input frame order, the order of instance predictions for different images is the same.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29"/>
          <p:cNvSpPr txBox="1"/>
          <p:nvPr/>
        </p:nvSpPr>
        <p:spPr>
          <a:xfrm>
            <a:off x="14850" y="4482525"/>
            <a:ext cx="669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Thus tracking of instances in different frames could be realized by linking the items of the corresponding  indices directly.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0" name="Google Shape;2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7825" y="2280975"/>
            <a:ext cx="2481325" cy="28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/>
          <p:nvPr>
            <p:ph type="title"/>
          </p:nvPr>
        </p:nvSpPr>
        <p:spPr>
          <a:xfrm>
            <a:off x="2517025" y="16350"/>
            <a:ext cx="4128600" cy="615600"/>
          </a:xfrm>
          <a:prstGeom prst="rect">
            <a:avLst/>
          </a:prstGeom>
          <a:gradFill>
            <a:gsLst>
              <a:gs pos="0">
                <a:srgbClr val="81AEF8"/>
              </a:gs>
              <a:gs pos="100000">
                <a:srgbClr val="1663DF"/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Instance Sequence Matching</a:t>
            </a:r>
            <a:endParaRPr sz="2400"/>
          </a:p>
        </p:txBody>
      </p:sp>
      <p:sp>
        <p:nvSpPr>
          <p:cNvPr id="256" name="Google Shape;256;p30"/>
          <p:cNvSpPr txBox="1"/>
          <p:nvPr/>
        </p:nvSpPr>
        <p:spPr>
          <a:xfrm>
            <a:off x="125" y="60825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number of instance sequence is same as decode instances each frame i.e., 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7" name="Google Shape;257;p30"/>
          <p:cNvSpPr txBox="1"/>
          <p:nvPr/>
        </p:nvSpPr>
        <p:spPr>
          <a:xfrm>
            <a:off x="0" y="1033750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Assuming n is larger than the number of instances in the video clip, we consider the ground truth also a set of size n padded with 0.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" name="Google Shape;258;p30"/>
          <p:cNvSpPr txBox="1"/>
          <p:nvPr/>
        </p:nvSpPr>
        <p:spPr>
          <a:xfrm>
            <a:off x="0" y="2763700"/>
            <a:ext cx="565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This optimal assignment could be computed efficiently by the Hungarian algorithm.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9" name="Google Shape;259;p30"/>
          <p:cNvSpPr txBox="1"/>
          <p:nvPr/>
        </p:nvSpPr>
        <p:spPr>
          <a:xfrm>
            <a:off x="0" y="1674650"/>
            <a:ext cx="595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 order to find a bipartite graph matching between the two sets we search for a permutation of n elements with lowest cost: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30"/>
          <p:cNvSpPr txBox="1"/>
          <p:nvPr/>
        </p:nvSpPr>
        <p:spPr>
          <a:xfrm>
            <a:off x="0" y="3345850"/>
            <a:ext cx="5957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To obtain the box predictions, authors applied a 3-layer feed forward(FFN) network with ReLu activation function and a linear projection layer to the object predictions O of Transformer decoder.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30"/>
          <p:cNvSpPr txBox="1"/>
          <p:nvPr/>
        </p:nvSpPr>
        <p:spPr>
          <a:xfrm>
            <a:off x="0" y="4381650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Authors also add a “background” class to represent that no object is detected and the linear layer predicts the class label using a softmax function.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2" name="Google Shape;262;p30"/>
          <p:cNvPicPr preferRelativeResize="0"/>
          <p:nvPr/>
        </p:nvPicPr>
        <p:blipFill rotWithShape="1">
          <a:blip r:embed="rId3">
            <a:alphaModFix/>
          </a:blip>
          <a:srcRect b="45211" l="6556" r="6600" t="2459"/>
          <a:stretch/>
        </p:blipFill>
        <p:spPr>
          <a:xfrm>
            <a:off x="5871150" y="1438800"/>
            <a:ext cx="3272849" cy="273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302" y="2205450"/>
            <a:ext cx="2693316" cy="6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/>
          <p:cNvSpPr txBox="1"/>
          <p:nvPr>
            <p:ph type="title"/>
          </p:nvPr>
        </p:nvSpPr>
        <p:spPr>
          <a:xfrm>
            <a:off x="2745850" y="30475"/>
            <a:ext cx="3651300" cy="602700"/>
          </a:xfrm>
          <a:prstGeom prst="rect">
            <a:avLst/>
          </a:prstGeom>
          <a:gradFill>
            <a:gsLst>
              <a:gs pos="0">
                <a:srgbClr val="81AEF8"/>
              </a:gs>
              <a:gs pos="100000">
                <a:srgbClr val="1663DF"/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20"/>
              <a:t>Instance Sequence Segmentation</a:t>
            </a:r>
            <a:endParaRPr sz="2220"/>
          </a:p>
        </p:txBody>
      </p:sp>
      <p:sp>
        <p:nvSpPr>
          <p:cNvPr id="269" name="Google Shape;269;p31"/>
          <p:cNvSpPr txBox="1"/>
          <p:nvPr/>
        </p:nvSpPr>
        <p:spPr>
          <a:xfrm>
            <a:off x="0" y="702763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This module aims to predict the mask sequence for each instance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31"/>
          <p:cNvSpPr txBox="1"/>
          <p:nvPr/>
        </p:nvSpPr>
        <p:spPr>
          <a:xfrm>
            <a:off x="0" y="1244588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mask features are obtained by computing the similarity map between the object predictions O and the Transformer encoded features E.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31"/>
          <p:cNvSpPr txBox="1"/>
          <p:nvPr/>
        </p:nvSpPr>
        <p:spPr>
          <a:xfrm>
            <a:off x="0" y="1913625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To simplify the calculation, we only compute with the features of its corresponding frame for each object prediction.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31"/>
          <p:cNvSpPr txBox="1"/>
          <p:nvPr/>
        </p:nvSpPr>
        <p:spPr>
          <a:xfrm>
            <a:off x="0" y="2682950"/>
            <a:ext cx="5503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For each frame, the object predictions O and the corresponding encoded feature maps E are fed into the self-attention module to obtain the initial attention maps.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31"/>
          <p:cNvSpPr txBox="1"/>
          <p:nvPr/>
        </p:nvSpPr>
        <p:spPr>
          <a:xfrm>
            <a:off x="0" y="3548338"/>
            <a:ext cx="5102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Then the attention map will be fused with initial backbone features B and he tanformed encoded features E of the corresponding frames, following similar practice with the DETR.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31"/>
          <p:cNvSpPr txBox="1"/>
          <p:nvPr/>
        </p:nvSpPr>
        <p:spPr>
          <a:xfrm>
            <a:off x="0" y="4629125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 last layer of the fusion is a deformable convolution layer.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5" name="Google Shape;2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3100" y="2318625"/>
            <a:ext cx="3780900" cy="271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>
            <a:off x="188950" y="983075"/>
            <a:ext cx="2808000" cy="67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59">
                <a:solidFill>
                  <a:srgbClr val="FFFF00"/>
                </a:solidFill>
              </a:rPr>
              <a:t>Segmentation</a:t>
            </a:r>
            <a:endParaRPr sz="3259">
              <a:solidFill>
                <a:srgbClr val="FFFF00"/>
              </a:solidFill>
            </a:endParaRPr>
          </a:p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>
            <a:off x="188950" y="2180588"/>
            <a:ext cx="28080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6"/>
                </a:solidFill>
                <a:highlight>
                  <a:srgbClr val="45818E"/>
                </a:highlight>
              </a:rPr>
              <a:t>Two </a:t>
            </a:r>
            <a:r>
              <a:rPr lang="en" sz="1600">
                <a:solidFill>
                  <a:schemeClr val="accent6"/>
                </a:solidFill>
                <a:highlight>
                  <a:srgbClr val="45818E"/>
                </a:highlight>
              </a:rPr>
              <a:t>types</a:t>
            </a:r>
            <a:r>
              <a:rPr lang="en" sz="1600">
                <a:solidFill>
                  <a:schemeClr val="accent6"/>
                </a:solidFill>
                <a:highlight>
                  <a:srgbClr val="45818E"/>
                </a:highlight>
              </a:rPr>
              <a:t>:</a:t>
            </a:r>
            <a:endParaRPr sz="1600">
              <a:solidFill>
                <a:schemeClr val="accent6"/>
              </a:solidFill>
              <a:highlight>
                <a:srgbClr val="45818E"/>
              </a:highlight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➔"/>
            </a:pPr>
            <a:r>
              <a:rPr lang="en" sz="1600">
                <a:solidFill>
                  <a:schemeClr val="accent6"/>
                </a:solidFill>
                <a:highlight>
                  <a:srgbClr val="45818E"/>
                </a:highlight>
              </a:rPr>
              <a:t>Semantic Segmentation</a:t>
            </a:r>
            <a:endParaRPr sz="1600">
              <a:solidFill>
                <a:schemeClr val="accent6"/>
              </a:solidFill>
              <a:highlight>
                <a:srgbClr val="45818E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Char char="➔"/>
            </a:pPr>
            <a:r>
              <a:rPr lang="en" sz="1600">
                <a:solidFill>
                  <a:schemeClr val="accent6"/>
                </a:solidFill>
                <a:highlight>
                  <a:srgbClr val="45818E"/>
                </a:highlight>
              </a:rPr>
              <a:t>Instance Segmentation</a:t>
            </a:r>
            <a:endParaRPr sz="1600">
              <a:solidFill>
                <a:schemeClr val="accent6"/>
              </a:solidFill>
              <a:highlight>
                <a:srgbClr val="45818E"/>
              </a:highlight>
            </a:endParaRPr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8350" y="1607000"/>
            <a:ext cx="5855650" cy="17735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FF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2"/>
          <p:cNvSpPr txBox="1"/>
          <p:nvPr>
            <p:ph type="title"/>
          </p:nvPr>
        </p:nvSpPr>
        <p:spPr>
          <a:xfrm>
            <a:off x="3185550" y="30450"/>
            <a:ext cx="2772900" cy="602700"/>
          </a:xfrm>
          <a:prstGeom prst="rect">
            <a:avLst/>
          </a:prstGeom>
          <a:gradFill>
            <a:gsLst>
              <a:gs pos="0">
                <a:srgbClr val="81AEF8"/>
              </a:gs>
              <a:gs pos="100000">
                <a:srgbClr val="1663DF"/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Some Results</a:t>
            </a:r>
            <a:endParaRPr sz="3300"/>
          </a:p>
        </p:txBody>
      </p:sp>
      <p:pic>
        <p:nvPicPr>
          <p:cNvPr id="281" name="Google Shape;2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71925"/>
            <a:ext cx="9144001" cy="443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" name="Google Shape;286;p33"/>
          <p:cNvGraphicFramePr/>
          <p:nvPr/>
        </p:nvGraphicFramePr>
        <p:xfrm>
          <a:off x="0" y="748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{688421FF-24C1-400E-8DDE-CFC0879FEF79}</a:tableStyleId>
              </a:tblPr>
              <a:tblGrid>
                <a:gridCol w="683350"/>
                <a:gridCol w="524200"/>
                <a:gridCol w="603775"/>
                <a:gridCol w="603775"/>
                <a:gridCol w="603775"/>
                <a:gridCol w="603775"/>
              </a:tblGrid>
              <a:tr h="483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Length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AP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AP50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AP75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AR1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AR10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18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29.7</a:t>
                      </a:r>
                      <a:endParaRPr sz="1200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50.4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31.1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29.5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34.4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24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30.5</a:t>
                      </a:r>
                      <a:endParaRPr sz="1200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47.8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33.0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29.5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34.4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31.7</a:t>
                      </a:r>
                      <a:endParaRPr sz="1200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53.2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32.8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31.3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36.0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65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36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33.3</a:t>
                      </a:r>
                      <a:endParaRPr sz="1200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53.4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35.1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33.1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38.5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87" name="Google Shape;287;p33"/>
          <p:cNvSpPr txBox="1"/>
          <p:nvPr/>
        </p:nvSpPr>
        <p:spPr>
          <a:xfrm>
            <a:off x="0" y="2785125"/>
            <a:ext cx="3622500" cy="10158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Video sequence length: 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The performance improves as the sequence length increases.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33"/>
          <p:cNvSpPr txBox="1"/>
          <p:nvPr/>
        </p:nvSpPr>
        <p:spPr>
          <a:xfrm>
            <a:off x="2934875" y="0"/>
            <a:ext cx="3153900" cy="7233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19866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Roboto"/>
                <a:ea typeface="Roboto"/>
                <a:cs typeface="Roboto"/>
                <a:sym typeface="Roboto"/>
              </a:rPr>
              <a:t>Ablation study</a:t>
            </a:r>
            <a:endParaRPr sz="35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89" name="Google Shape;289;p33"/>
          <p:cNvGraphicFramePr/>
          <p:nvPr/>
        </p:nvGraphicFramePr>
        <p:xfrm>
          <a:off x="4481700" y="658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{688421FF-24C1-400E-8DDE-CFC0879FEF79}</a:tableStyleId>
              </a:tblPr>
              <a:tblGrid>
                <a:gridCol w="777050"/>
                <a:gridCol w="777050"/>
                <a:gridCol w="777050"/>
                <a:gridCol w="777050"/>
                <a:gridCol w="777050"/>
                <a:gridCol w="777050"/>
              </a:tblGrid>
              <a:tr h="310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AP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AP50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AP75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10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w/o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28.4</a:t>
                      </a:r>
                      <a:endParaRPr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50.1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29.5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29.6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33.3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10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33.3</a:t>
                      </a:r>
                      <a:endParaRPr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53.4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35.1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33.1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38.5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90" name="Google Shape;290;p33"/>
          <p:cNvSpPr txBox="1"/>
          <p:nvPr/>
        </p:nvSpPr>
        <p:spPr>
          <a:xfrm>
            <a:off x="4481700" y="1903950"/>
            <a:ext cx="4662300" cy="7389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Position encoding: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Position encoding brings about 5% AP gains to VisTR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91" name="Google Shape;291;p33"/>
          <p:cNvGraphicFramePr/>
          <p:nvPr/>
        </p:nvGraphicFramePr>
        <p:xfrm>
          <a:off x="4481700" y="3071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{688421FF-24C1-400E-8DDE-CFC0879FEF79}</a:tableStyleId>
              </a:tblPr>
              <a:tblGrid>
                <a:gridCol w="777050"/>
                <a:gridCol w="777050"/>
                <a:gridCol w="777050"/>
                <a:gridCol w="777050"/>
                <a:gridCol w="777050"/>
                <a:gridCol w="777050"/>
              </a:tblGrid>
              <a:tr h="38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AP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AP50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AP75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AR1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AR10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80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w/o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33.3</a:t>
                      </a:r>
                      <a:endParaRPr sz="1300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53.4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35.1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33.1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38.5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42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w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34.4</a:t>
                      </a:r>
                      <a:endParaRPr sz="1300"/>
                    </a:p>
                  </a:txBody>
                  <a:tcPr marT="91425" marB="91425" marR="91425" marL="91425">
                    <a:gradFill>
                      <a:gsLst>
                        <a:gs pos="0">
                          <a:srgbClr val="FFFFFF"/>
                        </a:gs>
                        <a:gs pos="100000">
                          <a:srgbClr val="BEBEBE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55.7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36.5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33.5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38.9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92" name="Google Shape;292;p33"/>
          <p:cNvSpPr txBox="1"/>
          <p:nvPr/>
        </p:nvSpPr>
        <p:spPr>
          <a:xfrm>
            <a:off x="4481700" y="4257450"/>
            <a:ext cx="4662300" cy="6465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EBEBE"/>
              </a:gs>
            </a:gsLst>
            <a:lin ang="5400012" scaled="0"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Roboto"/>
                <a:ea typeface="Roboto"/>
                <a:cs typeface="Roboto"/>
                <a:sym typeface="Roboto"/>
              </a:rPr>
              <a:t>Instance sequence segmentation module: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 The module with 3D convolutions brings 1.1% AP gains.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4"/>
          <p:cNvSpPr txBox="1"/>
          <p:nvPr/>
        </p:nvSpPr>
        <p:spPr>
          <a:xfrm>
            <a:off x="1910150" y="1532100"/>
            <a:ext cx="53127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Thank You</a:t>
            </a:r>
            <a:endParaRPr sz="8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13950" y="111800"/>
            <a:ext cx="9116100" cy="109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00">
                <a:solidFill>
                  <a:srgbClr val="FFD966"/>
                </a:solidFill>
              </a:rPr>
              <a:t>Input &lt;&lt;&lt; Video clip consisting multiple image frames</a:t>
            </a:r>
            <a:endParaRPr sz="2800"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00">
              <a:solidFill>
                <a:srgbClr val="134F5C"/>
              </a:solidFill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08687" y="2974563"/>
            <a:ext cx="2294076" cy="9222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/>
          <p:nvPr/>
        </p:nvSpPr>
        <p:spPr>
          <a:xfrm>
            <a:off x="1874388" y="3037475"/>
            <a:ext cx="1364100" cy="68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5103888" y="3037475"/>
            <a:ext cx="1364100" cy="68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 txBox="1"/>
          <p:nvPr/>
        </p:nvSpPr>
        <p:spPr>
          <a:xfrm>
            <a:off x="3370800" y="2962925"/>
            <a:ext cx="1600800" cy="831300"/>
          </a:xfrm>
          <a:prstGeom prst="rect">
            <a:avLst/>
          </a:prstGeom>
          <a:solidFill>
            <a:srgbClr val="3192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VisTR</a:t>
            </a:r>
            <a:endParaRPr sz="4200">
              <a:solidFill>
                <a:srgbClr val="1C45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5"/>
          <p:cNvSpPr txBox="1"/>
          <p:nvPr/>
        </p:nvSpPr>
        <p:spPr>
          <a:xfrm rot="-5400000">
            <a:off x="850" y="3035325"/>
            <a:ext cx="127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highlight>
                  <a:schemeClr val="accent6"/>
                </a:highlight>
                <a:latin typeface="Roboto"/>
                <a:ea typeface="Roboto"/>
                <a:cs typeface="Roboto"/>
                <a:sym typeface="Roboto"/>
              </a:rPr>
              <a:t>Video Clip</a:t>
            </a:r>
            <a:endParaRPr sz="1800">
              <a:solidFill>
                <a:srgbClr val="38761D"/>
              </a:solidFill>
              <a:highlight>
                <a:schemeClr val="accent6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0300" y="2247800"/>
            <a:ext cx="608568" cy="68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1487" y="2370350"/>
            <a:ext cx="608568" cy="68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5645" y="2480000"/>
            <a:ext cx="608568" cy="68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4985" y="2632400"/>
            <a:ext cx="608568" cy="68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3389" y="2754925"/>
            <a:ext cx="608568" cy="68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0312" y="2922100"/>
            <a:ext cx="608568" cy="68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2967" y="3089600"/>
            <a:ext cx="608568" cy="68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5621" y="3242000"/>
            <a:ext cx="608568" cy="68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1242" y="3399800"/>
            <a:ext cx="608568" cy="68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0948" y="3537275"/>
            <a:ext cx="608568" cy="68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7193" y="3678850"/>
            <a:ext cx="608568" cy="68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1957" y="3827150"/>
            <a:ext cx="608568" cy="68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5"/>
          <p:cNvSpPr txBox="1"/>
          <p:nvPr/>
        </p:nvSpPr>
        <p:spPr>
          <a:xfrm rot="5400000">
            <a:off x="7136350" y="3186575"/>
            <a:ext cx="267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highlight>
                  <a:srgbClr val="FF9900"/>
                </a:highlight>
                <a:latin typeface="Roboto"/>
                <a:ea typeface="Roboto"/>
                <a:cs typeface="Roboto"/>
                <a:sym typeface="Roboto"/>
              </a:rPr>
              <a:t>Mask for each instance</a:t>
            </a:r>
            <a:endParaRPr sz="1800">
              <a:solidFill>
                <a:srgbClr val="38761D"/>
              </a:solidFill>
              <a:highlight>
                <a:srgbClr val="FF99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899925" y="1789250"/>
            <a:ext cx="711600" cy="461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endParaRPr sz="180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6600288" y="1789250"/>
            <a:ext cx="744600" cy="400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Output</a:t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5"/>
          <p:cNvSpPr txBox="1"/>
          <p:nvPr/>
        </p:nvSpPr>
        <p:spPr>
          <a:xfrm>
            <a:off x="664800" y="815550"/>
            <a:ext cx="8479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2600">
                <a:solidFill>
                  <a:srgbClr val="134F5C"/>
                </a:solidFill>
                <a:latin typeface="Roboto"/>
                <a:ea typeface="Roboto"/>
                <a:cs typeface="Roboto"/>
                <a:sym typeface="Roboto"/>
              </a:rPr>
              <a:t>Sequence of mask for each instance in order &gt;&gt;&gt; Output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460950" y="463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our target ?</a:t>
            </a:r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18475" y="973925"/>
            <a:ext cx="8179375" cy="406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910550" y="41700"/>
            <a:ext cx="7312200" cy="161250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7F6000"/>
                </a:solidFill>
              </a:rPr>
              <a:t>Video Instance Segmentation</a:t>
            </a:r>
            <a:endParaRPr sz="4200">
              <a:solidFill>
                <a:srgbClr val="7F6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7F6000"/>
                </a:solidFill>
              </a:rPr>
              <a:t>             3 internal steps</a:t>
            </a:r>
            <a:endParaRPr sz="4200">
              <a:solidFill>
                <a:srgbClr val="7F6000"/>
              </a:solidFill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276400" y="2338250"/>
            <a:ext cx="852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Requires simultaneously </a:t>
            </a:r>
            <a:r>
              <a:rPr lang="en" sz="2400">
                <a:highlight>
                  <a:srgbClr val="93C47D"/>
                </a:highlight>
                <a:latin typeface="Roboto"/>
                <a:ea typeface="Roboto"/>
                <a:cs typeface="Roboto"/>
                <a:sym typeface="Roboto"/>
              </a:rPr>
              <a:t>classifying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" sz="2400">
                <a:highlight>
                  <a:srgbClr val="6AA84F"/>
                </a:highlight>
                <a:latin typeface="Roboto"/>
                <a:ea typeface="Roboto"/>
                <a:cs typeface="Roboto"/>
                <a:sym typeface="Roboto"/>
              </a:rPr>
              <a:t>segmenting</a:t>
            </a:r>
            <a:r>
              <a:rPr lang="en" sz="2400">
                <a:latin typeface="Roboto"/>
                <a:ea typeface="Roboto"/>
                <a:cs typeface="Roboto"/>
                <a:sym typeface="Roboto"/>
              </a:rPr>
              <a:t> and </a:t>
            </a:r>
            <a:r>
              <a:rPr lang="en" sz="2400">
                <a:highlight>
                  <a:srgbClr val="FF9900"/>
                </a:highlight>
                <a:latin typeface="Roboto"/>
                <a:ea typeface="Roboto"/>
                <a:cs typeface="Roboto"/>
                <a:sym typeface="Roboto"/>
              </a:rPr>
              <a:t>tracking</a:t>
            </a:r>
            <a:endParaRPr sz="2400">
              <a:highlight>
                <a:srgbClr val="FF9900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373375" y="4293300"/>
            <a:ext cx="8524200" cy="4617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1800"/>
              <a:buFont typeface="Roboto"/>
              <a:buChar char="➔"/>
            </a:pPr>
            <a:r>
              <a:rPr lang="en" sz="1800">
                <a:solidFill>
                  <a:srgbClr val="FFD966"/>
                </a:solidFill>
                <a:latin typeface="Roboto"/>
                <a:ea typeface="Roboto"/>
                <a:cs typeface="Roboto"/>
                <a:sym typeface="Roboto"/>
              </a:rPr>
              <a:t>State-of-the-art methods typically develop sophisticated pipelines to tackle it. </a:t>
            </a:r>
            <a:endParaRPr sz="1800">
              <a:solidFill>
                <a:srgbClr val="FFD9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484200" y="2917800"/>
            <a:ext cx="8041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Instance segmentation is to learn the </a:t>
            </a:r>
            <a:r>
              <a:rPr lang="en" sz="1500">
                <a:solidFill>
                  <a:srgbClr val="5B0F00"/>
                </a:solidFill>
                <a:latin typeface="Roboto"/>
                <a:ea typeface="Roboto"/>
                <a:cs typeface="Roboto"/>
                <a:sym typeface="Roboto"/>
              </a:rPr>
              <a:t>pixel-level similarity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And instance tracking is to learn the </a:t>
            </a:r>
            <a:r>
              <a:rPr lang="en" sz="1500">
                <a:solidFill>
                  <a:srgbClr val="5B0F00"/>
                </a:solidFill>
                <a:latin typeface="Roboto"/>
                <a:ea typeface="Roboto"/>
                <a:cs typeface="Roboto"/>
                <a:sym typeface="Roboto"/>
              </a:rPr>
              <a:t>similarity between instances</a:t>
            </a:r>
            <a:r>
              <a:rPr lang="en" sz="1500">
                <a:latin typeface="Roboto"/>
                <a:ea typeface="Roboto"/>
                <a:cs typeface="Roboto"/>
                <a:sym typeface="Roboto"/>
              </a:rPr>
              <a:t>.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Thus, it will be brilliant to solve these two sub-tasks in a single framework and benefit each other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1562400" y="150075"/>
            <a:ext cx="5922000" cy="1425000"/>
          </a:xfrm>
          <a:prstGeom prst="rect">
            <a:avLst/>
          </a:prstGeom>
          <a:gradFill>
            <a:gsLst>
              <a:gs pos="0">
                <a:srgbClr val="81AEF8"/>
              </a:gs>
              <a:gs pos="100000">
                <a:srgbClr val="1663DF"/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580">
                <a:solidFill>
                  <a:srgbClr val="F3F3F3"/>
                </a:solidFill>
              </a:rPr>
              <a:t>Other VIS tasks and models</a:t>
            </a:r>
            <a:endParaRPr sz="4580">
              <a:solidFill>
                <a:srgbClr val="F3F3F3"/>
              </a:solidFill>
            </a:endParaRPr>
          </a:p>
        </p:txBody>
      </p:sp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0" y="1702925"/>
            <a:ext cx="9144000" cy="20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highlight>
                  <a:srgbClr val="F6F677"/>
                </a:highlight>
              </a:rPr>
              <a:t>MaskTrack R-CNN</a:t>
            </a:r>
            <a:r>
              <a:rPr lang="en" sz="1500"/>
              <a:t> extends the Mask R-CNN with a tracking branch and external memory that saves the features of instances across multiple frames.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highlight>
                  <a:srgbClr val="F6F677"/>
                </a:highlight>
              </a:rPr>
              <a:t>Maskprop</a:t>
            </a:r>
            <a:r>
              <a:rPr lang="en" sz="1500">
                <a:highlight>
                  <a:srgbClr val="FFFF00"/>
                </a:highlight>
              </a:rPr>
              <a:t> </a:t>
            </a:r>
            <a:r>
              <a:rPr lang="en" sz="1500"/>
              <a:t>builds on the Hybrid Task Cascade Network and re-uses the predicted masks to crop the extracted features, then propagates them temporally to improve the segmentation and tracking. 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highlight>
                  <a:srgbClr val="F6F677"/>
                </a:highlight>
              </a:rPr>
              <a:t>STEm-Seg</a:t>
            </a:r>
            <a:r>
              <a:rPr lang="en" sz="1500"/>
              <a:t> proposes to model video clips as 3D spacetime volumes and then separates object instances by clustering learned embeddings.</a:t>
            </a:r>
            <a:endParaRPr sz="1500"/>
          </a:p>
        </p:txBody>
      </p:sp>
      <p:sp>
        <p:nvSpPr>
          <p:cNvPr id="124" name="Google Shape;124;p18"/>
          <p:cNvSpPr txBox="1"/>
          <p:nvPr/>
        </p:nvSpPr>
        <p:spPr>
          <a:xfrm>
            <a:off x="0" y="3669950"/>
            <a:ext cx="91440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The above approaches either rely on complex heuristic rules to associate the instances or require multiple steps to generate and optimize the masks iteratively. </a:t>
            </a:r>
            <a:endParaRPr b="1"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Roboto"/>
              <a:buChar char="●"/>
            </a:pPr>
            <a:r>
              <a:rPr b="1" lang="en" sz="18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In contrast, they aimed to build a simple and end-to-end trainable VIS framework.</a:t>
            </a:r>
            <a:endParaRPr b="1" sz="18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472050" y="4707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Transformer .. [ A little history ]</a:t>
            </a:r>
            <a:endParaRPr/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9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19"/>
          <p:cNvPicPr preferRelativeResize="0"/>
          <p:nvPr/>
        </p:nvPicPr>
        <p:blipFill rotWithShape="1">
          <a:blip r:embed="rId3">
            <a:alphaModFix/>
          </a:blip>
          <a:srcRect b="-56274" l="0" r="-29115" t="0"/>
          <a:stretch/>
        </p:blipFill>
        <p:spPr>
          <a:xfrm>
            <a:off x="0" y="0"/>
            <a:ext cx="5501099" cy="411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3775" y="-12"/>
            <a:ext cx="5870223" cy="386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 rotWithShape="1">
          <a:blip r:embed="rId5">
            <a:alphaModFix/>
          </a:blip>
          <a:srcRect b="0" l="0" r="0" t="14806"/>
          <a:stretch/>
        </p:blipFill>
        <p:spPr>
          <a:xfrm>
            <a:off x="0" y="0"/>
            <a:ext cx="5598325" cy="4244926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 txBox="1"/>
          <p:nvPr/>
        </p:nvSpPr>
        <p:spPr>
          <a:xfrm>
            <a:off x="472050" y="3598925"/>
            <a:ext cx="308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60FF"/>
                </a:solidFill>
                <a:highlight>
                  <a:schemeClr val="accent6"/>
                </a:highlight>
                <a:latin typeface="Roboto"/>
                <a:ea typeface="Roboto"/>
                <a:cs typeface="Roboto"/>
                <a:sym typeface="Roboto"/>
              </a:rPr>
              <a:t>Simple RNN based seq2seq model</a:t>
            </a:r>
            <a:r>
              <a:rPr lang="en">
                <a:solidFill>
                  <a:srgbClr val="0060FF"/>
                </a:solidFill>
                <a:highlight>
                  <a:schemeClr val="accent6"/>
                </a:highlight>
                <a:latin typeface="Roboto"/>
                <a:ea typeface="Roboto"/>
                <a:cs typeface="Roboto"/>
                <a:sym typeface="Roboto"/>
              </a:rPr>
              <a:t> or encoder decoder architecture</a:t>
            </a:r>
            <a:r>
              <a:rPr lang="en">
                <a:solidFill>
                  <a:srgbClr val="0060FF"/>
                </a:solidFill>
                <a:highlight>
                  <a:schemeClr val="accent6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rgbClr val="0060FF"/>
              </a:solidFill>
              <a:highlight>
                <a:schemeClr val="accent6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5716950" y="3986950"/>
            <a:ext cx="362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60FF"/>
                </a:solidFill>
                <a:highlight>
                  <a:schemeClr val="accent6"/>
                </a:highlight>
                <a:latin typeface="Roboto"/>
                <a:ea typeface="Roboto"/>
                <a:cs typeface="Roboto"/>
                <a:sym typeface="Roboto"/>
              </a:rPr>
              <a:t>Seq2seq model with attention layer </a:t>
            </a:r>
            <a:endParaRPr>
              <a:solidFill>
                <a:srgbClr val="0060FF"/>
              </a:solidFill>
              <a:highlight>
                <a:schemeClr val="accent6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19"/>
          <p:cNvSpPr txBox="1"/>
          <p:nvPr/>
        </p:nvSpPr>
        <p:spPr>
          <a:xfrm>
            <a:off x="76100" y="47075"/>
            <a:ext cx="2625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60FF"/>
                </a:solidFill>
                <a:highlight>
                  <a:schemeClr val="accent6"/>
                </a:highlight>
                <a:latin typeface="Roboto"/>
                <a:ea typeface="Roboto"/>
                <a:cs typeface="Roboto"/>
                <a:sym typeface="Roboto"/>
              </a:rPr>
              <a:t>RNN based transformer with e</a:t>
            </a:r>
            <a:r>
              <a:rPr lang="en">
                <a:solidFill>
                  <a:srgbClr val="0060FF"/>
                </a:solidFill>
                <a:highlight>
                  <a:schemeClr val="accent6"/>
                </a:highlight>
                <a:latin typeface="Roboto"/>
                <a:ea typeface="Roboto"/>
                <a:cs typeface="Roboto"/>
                <a:sym typeface="Roboto"/>
              </a:rPr>
              <a:t>ncoder decoder</a:t>
            </a:r>
            <a:endParaRPr>
              <a:solidFill>
                <a:srgbClr val="0060FF"/>
              </a:solidFill>
              <a:highlight>
                <a:schemeClr val="accent6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type="title"/>
          </p:nvPr>
        </p:nvSpPr>
        <p:spPr>
          <a:xfrm>
            <a:off x="563850" y="95525"/>
            <a:ext cx="8016300" cy="767700"/>
          </a:xfrm>
          <a:prstGeom prst="rect">
            <a:avLst/>
          </a:prstGeom>
          <a:gradFill>
            <a:gsLst>
              <a:gs pos="0">
                <a:srgbClr val="81AEF8"/>
              </a:gs>
              <a:gs pos="100000">
                <a:srgbClr val="1663DF"/>
              </a:gs>
            </a:gsLst>
            <a:lin ang="5400012" scaled="0"/>
          </a:gradFill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DETR (1st application of transformer in CV)</a:t>
            </a:r>
            <a:endParaRPr/>
          </a:p>
        </p:txBody>
      </p:sp>
      <p:sp>
        <p:nvSpPr>
          <p:cNvPr id="143" name="Google Shape;143;p20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12950"/>
            <a:ext cx="9143999" cy="423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0" y="118925"/>
            <a:ext cx="9144000" cy="767700"/>
          </a:xfrm>
          <a:prstGeom prst="rect">
            <a:avLst/>
          </a:prstGeom>
          <a:gradFill>
            <a:gsLst>
              <a:gs pos="0">
                <a:srgbClr val="81AEF8"/>
              </a:gs>
              <a:gs pos="100000">
                <a:srgbClr val="1663DF"/>
              </a:gs>
            </a:gsLst>
            <a:path path="circle">
              <a:fillToRect b="50%" l="50%" r="50%" t="50%"/>
            </a:path>
            <a:tileRect/>
          </a:gra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ViT ( Vision Transformer ) 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[ another application of transformer ]</a:t>
            </a:r>
            <a:endParaRPr sz="2000"/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800" y="886625"/>
            <a:ext cx="7891330" cy="418327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1"/>
          <p:cNvSpPr txBox="1"/>
          <p:nvPr/>
        </p:nvSpPr>
        <p:spPr>
          <a:xfrm>
            <a:off x="135850" y="2057525"/>
            <a:ext cx="84351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Roboto"/>
                <a:ea typeface="Roboto"/>
                <a:cs typeface="Roboto"/>
                <a:sym typeface="Roboto"/>
              </a:rPr>
              <a:t>ViT introduces the Transformer to </a:t>
            </a:r>
            <a:r>
              <a:rPr i="1" lang="en" sz="2300">
                <a:latin typeface="Roboto"/>
                <a:ea typeface="Roboto"/>
                <a:cs typeface="Roboto"/>
                <a:sym typeface="Roboto"/>
              </a:rPr>
              <a:t>image recognition</a:t>
            </a:r>
            <a:r>
              <a:rPr lang="en" sz="2300">
                <a:latin typeface="Roboto"/>
                <a:ea typeface="Roboto"/>
                <a:cs typeface="Roboto"/>
                <a:sym typeface="Roboto"/>
              </a:rPr>
              <a:t> 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Roboto"/>
                <a:ea typeface="Roboto"/>
                <a:cs typeface="Roboto"/>
                <a:sym typeface="Roboto"/>
              </a:rPr>
              <a:t>It models an image as a sequence of patches, 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Roboto"/>
                <a:ea typeface="Roboto"/>
                <a:cs typeface="Roboto"/>
                <a:sym typeface="Roboto"/>
              </a:rPr>
              <a:t>which attains excellent results compared to 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Roboto"/>
                <a:ea typeface="Roboto"/>
                <a:cs typeface="Roboto"/>
                <a:sym typeface="Roboto"/>
              </a:rPr>
              <a:t>stateof-the-art convolutional networks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